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409" r:id="rId2"/>
    <p:sldId id="529" r:id="rId3"/>
    <p:sldId id="534" r:id="rId4"/>
    <p:sldId id="547" r:id="rId5"/>
    <p:sldId id="553" r:id="rId6"/>
    <p:sldId id="545" r:id="rId7"/>
    <p:sldId id="550" r:id="rId8"/>
    <p:sldId id="554" r:id="rId9"/>
    <p:sldId id="555" r:id="rId10"/>
    <p:sldId id="551" r:id="rId11"/>
    <p:sldId id="560" r:id="rId12"/>
    <p:sldId id="562" r:id="rId13"/>
    <p:sldId id="563" r:id="rId14"/>
    <p:sldId id="559" r:id="rId15"/>
    <p:sldId id="532" r:id="rId16"/>
    <p:sldId id="565" r:id="rId17"/>
    <p:sldId id="538" r:id="rId18"/>
    <p:sldId id="566" r:id="rId19"/>
    <p:sldId id="567" r:id="rId20"/>
    <p:sldId id="568" r:id="rId21"/>
    <p:sldId id="541" r:id="rId22"/>
    <p:sldId id="570" r:id="rId23"/>
    <p:sldId id="572" r:id="rId24"/>
    <p:sldId id="579" r:id="rId25"/>
    <p:sldId id="573" r:id="rId26"/>
    <p:sldId id="575" r:id="rId27"/>
    <p:sldId id="576" r:id="rId28"/>
    <p:sldId id="578" r:id="rId29"/>
    <p:sldId id="53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0"/>
    <p:restoredTop sz="95833"/>
  </p:normalViewPr>
  <p:slideViewPr>
    <p:cSldViewPr snapToGrid="0" snapToObjects="1">
      <p:cViewPr varScale="1">
        <p:scale>
          <a:sx n="112" d="100"/>
          <a:sy n="112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34827-B159-2E49-9AC1-93B4F25C7D07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B31BF-F7ED-8D48-8764-6A80293B2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17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91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55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11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76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96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05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56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16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81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79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48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20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56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21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56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5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038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16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5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62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36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73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39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62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65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81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56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44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9F54-1A94-3F42-8B3B-D5D348CA4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077E4-5E7E-E441-B61B-7316963BC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23567-D402-6A42-9761-BCF22002B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845F-353D-E145-8257-BDAC3D806A6E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A48E3-D327-1C47-A4E0-9AC5BAE05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DF120-8E87-4942-8F34-1A0EF1C94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7BD2-C7F5-3E4B-8431-2D6300D9F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32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35F4-ACF3-1B4B-A5A5-B2BC4707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E5E6FA-E0FB-DD49-AC98-2EFC50A2D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6010A-0A0E-D143-A9AD-82AD1D89A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845F-353D-E145-8257-BDAC3D806A6E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C92D-CBF5-FF45-AF64-F4C0D03CE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04746-84D7-3F4C-BB65-7AD5B3475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7BD2-C7F5-3E4B-8431-2D6300D9F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35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E5D7C7-D782-C44B-BFA6-0FB59CACA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2913D-F045-514B-82E4-D25D50994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E2C6B-F785-0B4B-A8B2-9C27B1F4E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845F-353D-E145-8257-BDAC3D806A6E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6C27E-628E-2F48-80BB-D3FBD7051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6BD99-29D3-A849-81DF-A24B81E80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7BD2-C7F5-3E4B-8431-2D6300D9F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7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B103-25A1-8B45-866F-7D56CB7D6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ADB20-2806-4249-8CA1-39B8232CA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51B5C-CEA8-5B40-9DCE-FFE4D4FFF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845F-353D-E145-8257-BDAC3D806A6E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F339C-1BDA-8C47-9E9E-DDED223A8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374D1-9200-F74C-A88E-E0D595942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7BD2-C7F5-3E4B-8431-2D6300D9F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56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4F38-4763-8143-AA57-27941FBE5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3AD6D-99DC-BA43-883A-D364BA0B6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E0CE2-BF7E-524B-9CA3-DB4A3539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845F-353D-E145-8257-BDAC3D806A6E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2013B-BB89-B441-9B0B-16272F3F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71C47-45E7-6D4F-A633-DD7E83324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7BD2-C7F5-3E4B-8431-2D6300D9F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88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5CE58-9183-A84A-859F-C45E52F80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B99F0-EAF7-274B-89CC-5F42ACCC11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3E5B6-E68A-524A-947C-0E371ADB4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4C7D6-EFA7-F249-B0C6-8D0FB13CD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845F-353D-E145-8257-BDAC3D806A6E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14540-5371-D74D-B6CB-4D35A0C7F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6C116-4ED8-7046-883B-075B2107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7BD2-C7F5-3E4B-8431-2D6300D9F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07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F31B-F1B8-7747-93E2-2DA0705A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D25EF-7396-BC4E-91AD-2B1F17AAD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8922D-4270-8547-B8AA-762F1C843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5D0A87-5871-DF4F-9468-2736BE7460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12CE6B-0841-F243-AD66-1C04AD91C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909D56-824F-8B4C-A23A-1B3EA3EDF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845F-353D-E145-8257-BDAC3D806A6E}" type="datetimeFigureOut">
              <a:rPr lang="en-US" smtClean="0"/>
              <a:t>2/22/22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6C1B13-533A-134C-A978-B3D407B16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1EEC90-D408-EC45-A916-3F4A634A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7BD2-C7F5-3E4B-8431-2D6300D9F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55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6EC7D-9AE1-2F45-B9A8-3DC157AC7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030939-3BCE-9045-B5E8-DCCD74A88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845F-353D-E145-8257-BDAC3D806A6E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382D2-21AB-D047-821F-D0ED26F1E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5A18DC-9062-3A4A-8BF4-78A548AB6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7BD2-C7F5-3E4B-8431-2D6300D9F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68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965A42-74D9-6440-A049-36825AF59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845F-353D-E145-8257-BDAC3D806A6E}" type="datetimeFigureOut">
              <a:rPr lang="en-US" smtClean="0"/>
              <a:t>2/22/22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155A9E-997A-AF4D-90D9-950A5011C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7BE1D-090A-074C-A152-03A21DEBE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7BD2-C7F5-3E4B-8431-2D6300D9F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7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0133A-6F52-4446-9E1D-2F87C7BAB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DD334-B74E-FB40-A158-C9A2E26CE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4D8D3-3E1A-0E4A-9291-0D3D4C34C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4D8D-AEEF-9A42-BAB3-63E85BAEC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845F-353D-E145-8257-BDAC3D806A6E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D82D8-1499-2748-8E63-73CD47D34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F8705-C351-2045-B8C4-C569CBE74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7BD2-C7F5-3E4B-8431-2D6300D9F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2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52512-5D2B-8843-95CB-14D30F64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7068D6-2A9A-6A48-840D-E7ACFDBB8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44AF33-0F10-E74F-8AF8-E4E642EA9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D0404D-88E7-FE44-B2A0-4F722D1CD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845F-353D-E145-8257-BDAC3D806A6E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F5BBC-FE7A-FC4C-BDA2-736B7D804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BEBAA-15F7-BB49-895D-943D5FBF4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7BD2-C7F5-3E4B-8431-2D6300D9F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29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B77FB6-E199-0649-98F4-B6032F20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399D2-98B8-E841-99E8-3A6F5B54F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D1887-98CD-1541-981A-98A2759CE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9845F-353D-E145-8257-BDAC3D806A6E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DADFE-8662-DE4D-B964-9E37232A6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C6168-2659-1D4F-9392-89400151F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67BD2-C7F5-3E4B-8431-2D6300D9F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6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0.png"/><Relationship Id="rId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-6293"/>
            <a:ext cx="12192000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Photon color and photon wavelength …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EF2C1C-071E-B646-9273-55E07FF6A6F1}"/>
              </a:ext>
            </a:extLst>
          </p:cNvPr>
          <p:cNvGrpSpPr/>
          <p:nvPr/>
        </p:nvGrpSpPr>
        <p:grpSpPr>
          <a:xfrm>
            <a:off x="386240" y="1214650"/>
            <a:ext cx="6692348" cy="4856439"/>
            <a:chOff x="5095321" y="575415"/>
            <a:chExt cx="5952385" cy="50320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B5B454-B84E-AD4D-99C7-2F742AF61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30"/>
            <a:stretch/>
          </p:blipFill>
          <p:spPr>
            <a:xfrm>
              <a:off x="5095321" y="575415"/>
              <a:ext cx="5952385" cy="50320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B08115A-A4C2-B440-8F73-F1F7B77AF521}"/>
                    </a:ext>
                  </a:extLst>
                </p:cNvPr>
                <p:cNvSpPr/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Red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1.8 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B08115A-A4C2-B440-8F73-F1F7B77AF5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  <a:blipFill>
                  <a:blip r:embed="rId4"/>
                  <a:stretch>
                    <a:fillRect l="-2419" t="-3093" b="-82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2275614-9A51-964A-A4A6-6C25B3E62A8F}"/>
                    </a:ext>
                  </a:extLst>
                </p:cNvPr>
                <p:cNvSpPr/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Blue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.6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𝑏𝑙𝑢𝑒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2275614-9A51-964A-A4A6-6C25B3E62A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  <a:blipFill>
                  <a:blip r:embed="rId5"/>
                  <a:stretch>
                    <a:fillRect l="-2419" t="-3093" b="-7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CA4C3-3586-7F4E-8677-7C5F8DB451A2}"/>
              </a:ext>
            </a:extLst>
          </p:cNvPr>
          <p:cNvSpPr txBox="1"/>
          <p:nvPr/>
        </p:nvSpPr>
        <p:spPr>
          <a:xfrm>
            <a:off x="7497143" y="2436660"/>
            <a:ext cx="460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can see here that red light is more stretched-out than blue light.</a:t>
            </a:r>
          </a:p>
        </p:txBody>
      </p:sp>
    </p:spTree>
    <p:extLst>
      <p:ext uri="{BB962C8B-B14F-4D97-AF65-F5344CB8AC3E}">
        <p14:creationId xmlns:p14="http://schemas.microsoft.com/office/powerpoint/2010/main" val="2320556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0EBF1B-3EAC-2440-AB4F-76249C122C0F}"/>
              </a:ext>
            </a:extLst>
          </p:cNvPr>
          <p:cNvSpPr/>
          <p:nvPr/>
        </p:nvSpPr>
        <p:spPr>
          <a:xfrm>
            <a:off x="0" y="1486"/>
            <a:ext cx="11327084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Unit conversions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E4E4AE-147C-BD48-B23B-478CD55CC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22" y="2450465"/>
            <a:ext cx="9937355" cy="19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11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1486"/>
            <a:ext cx="11327084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Unit conversions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/>
              <p:nvPr/>
            </p:nvSpPr>
            <p:spPr>
              <a:xfrm>
                <a:off x="6263594" y="1948609"/>
                <a:ext cx="5715046" cy="380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Here’s another conversion equation</a:t>
                </a:r>
              </a:p>
              <a:p>
                <a:endParaRPr lang="en-US" sz="2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sz="24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b="1" dirty="0">
                  <a:solidFill>
                    <a:srgbClr val="7030A0"/>
                  </a:solidFill>
                </a:endParaRPr>
              </a:p>
              <a:p>
                <a:r>
                  <a:rPr lang="en-US" sz="2400" dirty="0"/>
                  <a:t>We say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.7 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…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594" y="1948609"/>
                <a:ext cx="5715046" cy="3807004"/>
              </a:xfrm>
              <a:prstGeom prst="rect">
                <a:avLst/>
              </a:prstGeom>
              <a:blipFill>
                <a:blip r:embed="rId3"/>
                <a:stretch>
                  <a:fillRect l="-1549" t="-1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8597FCB-481C-9244-9543-C1C052D2AECD}"/>
              </a:ext>
            </a:extLst>
          </p:cNvPr>
          <p:cNvGrpSpPr>
            <a:grpSpLocks noChangeAspect="1"/>
          </p:cNvGrpSpPr>
          <p:nvPr/>
        </p:nvGrpSpPr>
        <p:grpSpPr>
          <a:xfrm>
            <a:off x="329090" y="1545304"/>
            <a:ext cx="5191600" cy="3767391"/>
            <a:chOff x="5095321" y="575415"/>
            <a:chExt cx="5952385" cy="50320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171845-DE24-C14A-98FA-9F25116D3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30"/>
            <a:stretch/>
          </p:blipFill>
          <p:spPr>
            <a:xfrm>
              <a:off x="5095321" y="575415"/>
              <a:ext cx="5952385" cy="50320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3D04DD6-B2D3-0541-89B8-3DE1DF01CE49}"/>
                    </a:ext>
                  </a:extLst>
                </p:cNvPr>
                <p:cNvSpPr/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Red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1.8 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3D04DD6-B2D3-0541-89B8-3DE1DF01CE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  <a:blipFill>
                  <a:blip r:embed="rId5"/>
                  <a:stretch>
                    <a:fillRect l="-18229" t="-3947" r="-13542" b="-38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FFCE638-0500-DD4A-9F2F-C8C5AB04FC08}"/>
                    </a:ext>
                  </a:extLst>
                </p:cNvPr>
                <p:cNvSpPr/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Blue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.6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𝑏𝑙𝑢𝑒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FFCE638-0500-DD4A-9F2F-C8C5AB04FC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  <a:blipFill>
                  <a:blip r:embed="rId6"/>
                  <a:stretch>
                    <a:fillRect l="-17708" t="-5333" r="-14062" b="-3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4656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1486"/>
            <a:ext cx="11327084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Unit conversions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/>
              <p:nvPr/>
            </p:nvSpPr>
            <p:spPr>
              <a:xfrm>
                <a:off x="6263594" y="1948609"/>
                <a:ext cx="5715046" cy="380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Here’s another conversion equation</a:t>
                </a:r>
              </a:p>
              <a:p>
                <a:endParaRPr lang="en-US" sz="2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sz="24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b="1" dirty="0">
                  <a:solidFill>
                    <a:srgbClr val="7030A0"/>
                  </a:solidFill>
                </a:endParaRPr>
              </a:p>
              <a:p>
                <a:r>
                  <a:rPr lang="en-US" sz="2400" dirty="0"/>
                  <a:t>We say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.7 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7 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(…)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594" y="1948609"/>
                <a:ext cx="5715046" cy="3807004"/>
              </a:xfrm>
              <a:prstGeom prst="rect">
                <a:avLst/>
              </a:prstGeom>
              <a:blipFill>
                <a:blip r:embed="rId3"/>
                <a:stretch>
                  <a:fillRect l="-1549" t="-1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8597FCB-481C-9244-9543-C1C052D2AECD}"/>
              </a:ext>
            </a:extLst>
          </p:cNvPr>
          <p:cNvGrpSpPr>
            <a:grpSpLocks noChangeAspect="1"/>
          </p:cNvGrpSpPr>
          <p:nvPr/>
        </p:nvGrpSpPr>
        <p:grpSpPr>
          <a:xfrm>
            <a:off x="329090" y="1545304"/>
            <a:ext cx="5191600" cy="3767391"/>
            <a:chOff x="5095321" y="575415"/>
            <a:chExt cx="5952385" cy="50320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171845-DE24-C14A-98FA-9F25116D3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30"/>
            <a:stretch/>
          </p:blipFill>
          <p:spPr>
            <a:xfrm>
              <a:off x="5095321" y="575415"/>
              <a:ext cx="5952385" cy="50320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3D04DD6-B2D3-0541-89B8-3DE1DF01CE49}"/>
                    </a:ext>
                  </a:extLst>
                </p:cNvPr>
                <p:cNvSpPr/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Red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1.8 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3D04DD6-B2D3-0541-89B8-3DE1DF01CE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  <a:blipFill>
                  <a:blip r:embed="rId5"/>
                  <a:stretch>
                    <a:fillRect l="-18229" t="-3947" r="-13542" b="-38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FFCE638-0500-DD4A-9F2F-C8C5AB04FC08}"/>
                    </a:ext>
                  </a:extLst>
                </p:cNvPr>
                <p:cNvSpPr/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Blue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.6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𝑏𝑙𝑢𝑒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FFCE638-0500-DD4A-9F2F-C8C5AB04FC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  <a:blipFill>
                  <a:blip r:embed="rId6"/>
                  <a:stretch>
                    <a:fillRect l="-17708" t="-5333" r="-14062" b="-3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36400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1486"/>
            <a:ext cx="11327084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Unit conversions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/>
              <p:nvPr/>
            </p:nvSpPr>
            <p:spPr>
              <a:xfrm>
                <a:off x="6263594" y="1948609"/>
                <a:ext cx="5715046" cy="380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Here’s another conversion equation</a:t>
                </a:r>
              </a:p>
              <a:p>
                <a:endParaRPr lang="en-US" sz="2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sz="24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b="1" dirty="0">
                  <a:solidFill>
                    <a:srgbClr val="7030A0"/>
                  </a:solidFill>
                </a:endParaRPr>
              </a:p>
              <a:p>
                <a:r>
                  <a:rPr lang="en-US" sz="2400" dirty="0"/>
                  <a:t>We say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.7 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7 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594" y="1948609"/>
                <a:ext cx="5715046" cy="3807004"/>
              </a:xfrm>
              <a:prstGeom prst="rect">
                <a:avLst/>
              </a:prstGeom>
              <a:blipFill>
                <a:blip r:embed="rId3"/>
                <a:stretch>
                  <a:fillRect l="-1549" t="-1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8597FCB-481C-9244-9543-C1C052D2AECD}"/>
              </a:ext>
            </a:extLst>
          </p:cNvPr>
          <p:cNvGrpSpPr>
            <a:grpSpLocks noChangeAspect="1"/>
          </p:cNvGrpSpPr>
          <p:nvPr/>
        </p:nvGrpSpPr>
        <p:grpSpPr>
          <a:xfrm>
            <a:off x="329090" y="1545304"/>
            <a:ext cx="5191600" cy="3767391"/>
            <a:chOff x="5095321" y="575415"/>
            <a:chExt cx="5952385" cy="50320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171845-DE24-C14A-98FA-9F25116D3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30"/>
            <a:stretch/>
          </p:blipFill>
          <p:spPr>
            <a:xfrm>
              <a:off x="5095321" y="575415"/>
              <a:ext cx="5952385" cy="50320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3D04DD6-B2D3-0541-89B8-3DE1DF01CE49}"/>
                    </a:ext>
                  </a:extLst>
                </p:cNvPr>
                <p:cNvSpPr/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Red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1.8 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3D04DD6-B2D3-0541-89B8-3DE1DF01CE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  <a:blipFill>
                  <a:blip r:embed="rId5"/>
                  <a:stretch>
                    <a:fillRect l="-18229" t="-3947" r="-13542" b="-38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FFCE638-0500-DD4A-9F2F-C8C5AB04FC08}"/>
                    </a:ext>
                  </a:extLst>
                </p:cNvPr>
                <p:cNvSpPr/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Blue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.6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𝑏𝑙𝑢𝑒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FFCE638-0500-DD4A-9F2F-C8C5AB04FC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  <a:blipFill>
                  <a:blip r:embed="rId6"/>
                  <a:stretch>
                    <a:fillRect l="-17708" t="-5333" r="-14062" b="-3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35712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0EBF1B-3EAC-2440-AB4F-76249C122C0F}"/>
              </a:ext>
            </a:extLst>
          </p:cNvPr>
          <p:cNvSpPr/>
          <p:nvPr/>
        </p:nvSpPr>
        <p:spPr>
          <a:xfrm>
            <a:off x="0" y="1486"/>
            <a:ext cx="11327084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Unit conversions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7ECFF9-415B-6744-AA7F-745631FA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300" y="1405890"/>
            <a:ext cx="9804759" cy="1598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2BA318-FFFF-1D41-A010-EDC756D94AB7}"/>
                  </a:ext>
                </a:extLst>
              </p:cNvPr>
              <p:cNvSpPr txBox="1"/>
              <p:nvPr/>
            </p:nvSpPr>
            <p:spPr>
              <a:xfrm>
                <a:off x="56174" y="3735507"/>
                <a:ext cx="11214735" cy="1227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Å=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𝒏𝒎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𝟏𝟎𝟎𝟎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𝒏𝒎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sz="24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24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2BA318-FFFF-1D41-A010-EDC756D94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4" y="3735507"/>
                <a:ext cx="11214735" cy="1227003"/>
              </a:xfrm>
              <a:prstGeom prst="rect">
                <a:avLst/>
              </a:prstGeom>
              <a:blipFill>
                <a:blip r:embed="rId4"/>
                <a:stretch>
                  <a:fillRect b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869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9D554D5-50A5-3C4E-9DFF-569BC02720CC}"/>
              </a:ext>
            </a:extLst>
          </p:cNvPr>
          <p:cNvGrpSpPr/>
          <p:nvPr/>
        </p:nvGrpSpPr>
        <p:grpSpPr>
          <a:xfrm>
            <a:off x="864917" y="536766"/>
            <a:ext cx="6349344" cy="4393092"/>
            <a:chOff x="1468581" y="1080655"/>
            <a:chExt cx="6700829" cy="45838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6106A9-63BF-1B48-AB5E-3CC66F2EE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08" r="21118" b="12471"/>
            <a:stretch/>
          </p:blipFill>
          <p:spPr>
            <a:xfrm>
              <a:off x="1468581" y="1080655"/>
              <a:ext cx="6700829" cy="4583874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DD72EAD-A0B3-C841-A263-BB93D82F6460}"/>
                </a:ext>
              </a:extLst>
            </p:cNvPr>
            <p:cNvGrpSpPr/>
            <p:nvPr/>
          </p:nvGrpSpPr>
          <p:grpSpPr>
            <a:xfrm>
              <a:off x="3191449" y="2327254"/>
              <a:ext cx="2524539" cy="544782"/>
              <a:chOff x="934278" y="2410381"/>
              <a:chExt cx="2524539" cy="544782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0962D47-483D-C343-BB85-CA3DB6097A38}"/>
                  </a:ext>
                </a:extLst>
              </p:cNvPr>
              <p:cNvCxnSpPr/>
              <p:nvPr/>
            </p:nvCxnSpPr>
            <p:spPr>
              <a:xfrm>
                <a:off x="1808922" y="2955163"/>
                <a:ext cx="63610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BFF537-6544-C349-B940-DA83CA593783}"/>
                  </a:ext>
                </a:extLst>
              </p:cNvPr>
              <p:cNvSpPr txBox="1"/>
              <p:nvPr/>
            </p:nvSpPr>
            <p:spPr>
              <a:xfrm>
                <a:off x="934278" y="2410381"/>
                <a:ext cx="25245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Speed of light</a:t>
                </a: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06C693-80F5-3C43-B0F2-EFAEE23A7883}"/>
              </a:ext>
            </a:extLst>
          </p:cNvPr>
          <p:cNvSpPr txBox="1"/>
          <p:nvPr/>
        </p:nvSpPr>
        <p:spPr>
          <a:xfrm>
            <a:off x="7746477" y="1595056"/>
            <a:ext cx="460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Big 𝝀, so peaks pass by less often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022ED-926A-774E-902A-210033B26299}"/>
              </a:ext>
            </a:extLst>
          </p:cNvPr>
          <p:cNvSpPr txBox="1"/>
          <p:nvPr/>
        </p:nvSpPr>
        <p:spPr>
          <a:xfrm>
            <a:off x="7746477" y="4125982"/>
            <a:ext cx="460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Small 𝝀, peaks pass by more often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7B621D4-83AB-1345-BF0F-025E6D46A154}"/>
              </a:ext>
            </a:extLst>
          </p:cNvPr>
          <p:cNvGrpSpPr/>
          <p:nvPr/>
        </p:nvGrpSpPr>
        <p:grpSpPr>
          <a:xfrm>
            <a:off x="6832321" y="1544543"/>
            <a:ext cx="760070" cy="461665"/>
            <a:chOff x="5753685" y="3257953"/>
            <a:chExt cx="760070" cy="46166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D14F5FD-A37B-EE4C-81F1-B71365D16E2D}"/>
                </a:ext>
              </a:extLst>
            </p:cNvPr>
            <p:cNvSpPr/>
            <p:nvPr/>
          </p:nvSpPr>
          <p:spPr>
            <a:xfrm flipV="1">
              <a:off x="5753685" y="3319974"/>
              <a:ext cx="337625" cy="337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97E6EC-CD63-1C44-82E8-CA0C76BE8E58}"/>
                </a:ext>
              </a:extLst>
            </p:cNvPr>
            <p:cNvSpPr txBox="1"/>
            <p:nvPr/>
          </p:nvSpPr>
          <p:spPr>
            <a:xfrm>
              <a:off x="5782235" y="3257953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063A9D-21D1-564A-908B-4BD2B85EE0E7}"/>
              </a:ext>
            </a:extLst>
          </p:cNvPr>
          <p:cNvGrpSpPr/>
          <p:nvPr/>
        </p:nvGrpSpPr>
        <p:grpSpPr>
          <a:xfrm>
            <a:off x="6836131" y="3954966"/>
            <a:ext cx="756260" cy="461665"/>
            <a:chOff x="5753685" y="3229976"/>
            <a:chExt cx="756260" cy="46166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F5FC50E-922C-7B4F-ADD1-090D0E54FA5D}"/>
                </a:ext>
              </a:extLst>
            </p:cNvPr>
            <p:cNvSpPr/>
            <p:nvPr/>
          </p:nvSpPr>
          <p:spPr>
            <a:xfrm flipV="1">
              <a:off x="5753685" y="3319974"/>
              <a:ext cx="337625" cy="337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68AADF-B8D3-AC40-80CD-DC4E5C93FD93}"/>
                </a:ext>
              </a:extLst>
            </p:cNvPr>
            <p:cNvSpPr txBox="1"/>
            <p:nvPr/>
          </p:nvSpPr>
          <p:spPr>
            <a:xfrm>
              <a:off x="5778425" y="3229976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1486"/>
            <a:ext cx="11327084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Qualitative relationship between wavelength and frequency</a:t>
            </a:r>
          </a:p>
        </p:txBody>
      </p:sp>
    </p:spTree>
    <p:extLst>
      <p:ext uri="{BB962C8B-B14F-4D97-AF65-F5344CB8AC3E}">
        <p14:creationId xmlns:p14="http://schemas.microsoft.com/office/powerpoint/2010/main" val="428869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9D554D5-50A5-3C4E-9DFF-569BC02720CC}"/>
              </a:ext>
            </a:extLst>
          </p:cNvPr>
          <p:cNvGrpSpPr/>
          <p:nvPr/>
        </p:nvGrpSpPr>
        <p:grpSpPr>
          <a:xfrm>
            <a:off x="864917" y="536766"/>
            <a:ext cx="6349344" cy="4393092"/>
            <a:chOff x="1468581" y="1080655"/>
            <a:chExt cx="6700829" cy="45838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6106A9-63BF-1B48-AB5E-3CC66F2EE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08" r="21118" b="12471"/>
            <a:stretch/>
          </p:blipFill>
          <p:spPr>
            <a:xfrm>
              <a:off x="1468581" y="1080655"/>
              <a:ext cx="6700829" cy="4583874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DD72EAD-A0B3-C841-A263-BB93D82F6460}"/>
                </a:ext>
              </a:extLst>
            </p:cNvPr>
            <p:cNvGrpSpPr/>
            <p:nvPr/>
          </p:nvGrpSpPr>
          <p:grpSpPr>
            <a:xfrm>
              <a:off x="3191449" y="2327254"/>
              <a:ext cx="2524539" cy="544782"/>
              <a:chOff x="934278" y="2410381"/>
              <a:chExt cx="2524539" cy="544782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0962D47-483D-C343-BB85-CA3DB6097A38}"/>
                  </a:ext>
                </a:extLst>
              </p:cNvPr>
              <p:cNvCxnSpPr/>
              <p:nvPr/>
            </p:nvCxnSpPr>
            <p:spPr>
              <a:xfrm>
                <a:off x="1808922" y="2955163"/>
                <a:ext cx="63610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BFF537-6544-C349-B940-DA83CA593783}"/>
                  </a:ext>
                </a:extLst>
              </p:cNvPr>
              <p:cNvSpPr txBox="1"/>
              <p:nvPr/>
            </p:nvSpPr>
            <p:spPr>
              <a:xfrm>
                <a:off x="934278" y="2410381"/>
                <a:ext cx="25245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Speed of light</a:t>
                </a: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06C693-80F5-3C43-B0F2-EFAEE23A7883}"/>
              </a:ext>
            </a:extLst>
          </p:cNvPr>
          <p:cNvSpPr txBox="1"/>
          <p:nvPr/>
        </p:nvSpPr>
        <p:spPr>
          <a:xfrm>
            <a:off x="7746477" y="1595056"/>
            <a:ext cx="460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Big 𝝀, so peaks pass by less often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022ED-926A-774E-902A-210033B26299}"/>
              </a:ext>
            </a:extLst>
          </p:cNvPr>
          <p:cNvSpPr txBox="1"/>
          <p:nvPr/>
        </p:nvSpPr>
        <p:spPr>
          <a:xfrm>
            <a:off x="7746477" y="4125982"/>
            <a:ext cx="460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Small 𝝀, peaks pass by more often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7B621D4-83AB-1345-BF0F-025E6D46A154}"/>
              </a:ext>
            </a:extLst>
          </p:cNvPr>
          <p:cNvGrpSpPr/>
          <p:nvPr/>
        </p:nvGrpSpPr>
        <p:grpSpPr>
          <a:xfrm>
            <a:off x="6832321" y="1544543"/>
            <a:ext cx="760070" cy="461665"/>
            <a:chOff x="5753685" y="3257953"/>
            <a:chExt cx="760070" cy="46166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D14F5FD-A37B-EE4C-81F1-B71365D16E2D}"/>
                </a:ext>
              </a:extLst>
            </p:cNvPr>
            <p:cNvSpPr/>
            <p:nvPr/>
          </p:nvSpPr>
          <p:spPr>
            <a:xfrm flipV="1">
              <a:off x="5753685" y="3319974"/>
              <a:ext cx="337625" cy="337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97E6EC-CD63-1C44-82E8-CA0C76BE8E58}"/>
                </a:ext>
              </a:extLst>
            </p:cNvPr>
            <p:cNvSpPr txBox="1"/>
            <p:nvPr/>
          </p:nvSpPr>
          <p:spPr>
            <a:xfrm>
              <a:off x="5782235" y="3257953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063A9D-21D1-564A-908B-4BD2B85EE0E7}"/>
              </a:ext>
            </a:extLst>
          </p:cNvPr>
          <p:cNvGrpSpPr/>
          <p:nvPr/>
        </p:nvGrpSpPr>
        <p:grpSpPr>
          <a:xfrm>
            <a:off x="6836131" y="3954966"/>
            <a:ext cx="756260" cy="461665"/>
            <a:chOff x="5753685" y="3229976"/>
            <a:chExt cx="756260" cy="46166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F5FC50E-922C-7B4F-ADD1-090D0E54FA5D}"/>
                </a:ext>
              </a:extLst>
            </p:cNvPr>
            <p:cNvSpPr/>
            <p:nvPr/>
          </p:nvSpPr>
          <p:spPr>
            <a:xfrm flipV="1">
              <a:off x="5753685" y="3319974"/>
              <a:ext cx="337625" cy="337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68AADF-B8D3-AC40-80CD-DC4E5C93FD93}"/>
                </a:ext>
              </a:extLst>
            </p:cNvPr>
            <p:cNvSpPr txBox="1"/>
            <p:nvPr/>
          </p:nvSpPr>
          <p:spPr>
            <a:xfrm>
              <a:off x="5778425" y="3229976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1486"/>
            <a:ext cx="11327084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Quantitative relationship between wavelength and frequency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7FE0ABA-DCF3-B84C-9018-231524405D12}"/>
                  </a:ext>
                </a:extLst>
              </p:cNvPr>
              <p:cNvSpPr txBox="1"/>
              <p:nvPr/>
            </p:nvSpPr>
            <p:spPr>
              <a:xfrm>
                <a:off x="525780" y="5118122"/>
                <a:ext cx="10447020" cy="1077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dirty="0"/>
                  <a:t>frequency</a:t>
                </a:r>
                <a:r>
                  <a:rPr lang="en-US" sz="2400" dirty="0"/>
                  <a:t> of the light is given by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𝝂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endParaRPr lang="en-US" sz="2400" b="1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</m:t>
                        </m:r>
                      </m:sup>
                    </m:sSup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den>
                    </m:f>
                  </m:oMath>
                </a14:m>
                <a:r>
                  <a:rPr lang="en-US" sz="2400" dirty="0"/>
                  <a:t> (speed of light)</a:t>
                </a:r>
                <a:endParaRPr lang="en-US" sz="2400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7FE0ABA-DCF3-B84C-9018-231524405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" y="5118122"/>
                <a:ext cx="10447020" cy="1077539"/>
              </a:xfrm>
              <a:prstGeom prst="rect">
                <a:avLst/>
              </a:prstGeom>
              <a:blipFill>
                <a:blip r:embed="rId4"/>
                <a:stretch>
                  <a:fillRect l="-8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631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4F66FC-B7EC-3746-8C53-3FF3DE2806BB}"/>
                  </a:ext>
                </a:extLst>
              </p:cNvPr>
              <p:cNvSpPr/>
              <p:nvPr/>
            </p:nvSpPr>
            <p:spPr>
              <a:xfrm>
                <a:off x="0" y="1486"/>
                <a:ext cx="11327084" cy="749179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3000" b="1" dirty="0"/>
                  <a:t>Practicing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𝝂</m:t>
                    </m:r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4F66FC-B7EC-3746-8C53-3FF3DE280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86"/>
                <a:ext cx="11327084" cy="749179"/>
              </a:xfrm>
              <a:prstGeom prst="rect">
                <a:avLst/>
              </a:prstGeom>
              <a:blipFill>
                <a:blip r:embed="rId3"/>
                <a:stretch>
                  <a:fillRect l="-1345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7505C86-011F-9E4B-8FFA-E839FFE86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4718050"/>
            <a:ext cx="9652000" cy="1308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44F30B-EC06-0641-89A8-3D00EC904AC3}"/>
                  </a:ext>
                </a:extLst>
              </p:cNvPr>
              <p:cNvSpPr txBox="1"/>
              <p:nvPr/>
            </p:nvSpPr>
            <p:spPr>
              <a:xfrm>
                <a:off x="1963103" y="1301872"/>
                <a:ext cx="6166484" cy="1032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× 1</m:t>
                          </m:r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1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−7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=4.29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1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14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(…)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44F30B-EC06-0641-89A8-3D00EC904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103" y="1301872"/>
                <a:ext cx="6166484" cy="1032077"/>
              </a:xfrm>
              <a:prstGeom prst="rect">
                <a:avLst/>
              </a:prstGeom>
              <a:blipFill>
                <a:blip r:embed="rId5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724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4F66FC-B7EC-3746-8C53-3FF3DE2806BB}"/>
                  </a:ext>
                </a:extLst>
              </p:cNvPr>
              <p:cNvSpPr/>
              <p:nvPr/>
            </p:nvSpPr>
            <p:spPr>
              <a:xfrm>
                <a:off x="0" y="1486"/>
                <a:ext cx="11327084" cy="749179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3000" b="1" dirty="0"/>
                  <a:t>Practicing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𝝂</m:t>
                    </m:r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4F66FC-B7EC-3746-8C53-3FF3DE280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86"/>
                <a:ext cx="11327084" cy="749179"/>
              </a:xfrm>
              <a:prstGeom prst="rect">
                <a:avLst/>
              </a:prstGeom>
              <a:blipFill>
                <a:blip r:embed="rId3"/>
                <a:stretch>
                  <a:fillRect l="-1345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44F30B-EC06-0641-89A8-3D00EC904AC3}"/>
                  </a:ext>
                </a:extLst>
              </p:cNvPr>
              <p:cNvSpPr txBox="1"/>
              <p:nvPr/>
            </p:nvSpPr>
            <p:spPr>
              <a:xfrm>
                <a:off x="1963103" y="1301872"/>
                <a:ext cx="6166484" cy="1954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× 1</m:t>
                          </m:r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1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−7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=4.29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1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14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(…)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Units: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=(…)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44F30B-EC06-0641-89A8-3D00EC904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103" y="1301872"/>
                <a:ext cx="6166484" cy="1954125"/>
              </a:xfrm>
              <a:prstGeom prst="rect">
                <a:avLst/>
              </a:prstGeom>
              <a:blipFill>
                <a:blip r:embed="rId4"/>
                <a:stretch>
                  <a:fillRect l="-1643"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0CACB7D-E44D-E54F-AF7E-EA45E304B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4718050"/>
            <a:ext cx="96520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41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4F66FC-B7EC-3746-8C53-3FF3DE2806BB}"/>
                  </a:ext>
                </a:extLst>
              </p:cNvPr>
              <p:cNvSpPr/>
              <p:nvPr/>
            </p:nvSpPr>
            <p:spPr>
              <a:xfrm>
                <a:off x="0" y="1486"/>
                <a:ext cx="11327084" cy="749179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3000" b="1" dirty="0"/>
                  <a:t>Practicing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𝝂</m:t>
                    </m:r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4F66FC-B7EC-3746-8C53-3FF3DE280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86"/>
                <a:ext cx="11327084" cy="749179"/>
              </a:xfrm>
              <a:prstGeom prst="rect">
                <a:avLst/>
              </a:prstGeom>
              <a:blipFill>
                <a:blip r:embed="rId3"/>
                <a:stretch>
                  <a:fillRect l="-1345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44F30B-EC06-0641-89A8-3D00EC904AC3}"/>
                  </a:ext>
                </a:extLst>
              </p:cNvPr>
              <p:cNvSpPr txBox="1"/>
              <p:nvPr/>
            </p:nvSpPr>
            <p:spPr>
              <a:xfrm>
                <a:off x="1963103" y="1301872"/>
                <a:ext cx="6166484" cy="1954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× 1</m:t>
                          </m:r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1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−7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=4.29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1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14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(…)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Units: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44F30B-EC06-0641-89A8-3D00EC904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103" y="1301872"/>
                <a:ext cx="6166484" cy="1954125"/>
              </a:xfrm>
              <a:prstGeom prst="rect">
                <a:avLst/>
              </a:prstGeom>
              <a:blipFill>
                <a:blip r:embed="rId4"/>
                <a:stretch>
                  <a:fillRect l="-1643"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0CACB7D-E44D-E54F-AF7E-EA45E304B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4718050"/>
            <a:ext cx="96520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57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4F66FC-B7EC-3746-8C53-3FF3DE2806BB}"/>
                  </a:ext>
                </a:extLst>
              </p:cNvPr>
              <p:cNvSpPr/>
              <p:nvPr/>
            </p:nvSpPr>
            <p:spPr>
              <a:xfrm>
                <a:off x="0" y="1486"/>
                <a:ext cx="11327084" cy="573427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3000" b="1" dirty="0"/>
                  <a:t>The wavelength of light (symbolized by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3000" b="1" dirty="0"/>
                  <a:t>)</a:t>
                </a: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4F66FC-B7EC-3746-8C53-3FF3DE280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86"/>
                <a:ext cx="11327084" cy="573427"/>
              </a:xfrm>
              <a:prstGeom prst="rect">
                <a:avLst/>
              </a:prstGeom>
              <a:blipFill>
                <a:blip r:embed="rId3"/>
                <a:stretch>
                  <a:fillRect l="-1345" t="-869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9D554D5-50A5-3C4E-9DFF-569BC02720CC}"/>
              </a:ext>
            </a:extLst>
          </p:cNvPr>
          <p:cNvGrpSpPr/>
          <p:nvPr/>
        </p:nvGrpSpPr>
        <p:grpSpPr>
          <a:xfrm>
            <a:off x="864916" y="925386"/>
            <a:ext cx="6700829" cy="5266706"/>
            <a:chOff x="1468581" y="1080655"/>
            <a:chExt cx="6700829" cy="52667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6106A9-63BF-1B48-AB5E-3CC66F2EE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807" r="21118"/>
            <a:stretch/>
          </p:blipFill>
          <p:spPr>
            <a:xfrm>
              <a:off x="1468581" y="1080655"/>
              <a:ext cx="6700829" cy="5266706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DD72EAD-A0B3-C841-A263-BB93D82F6460}"/>
                </a:ext>
              </a:extLst>
            </p:cNvPr>
            <p:cNvGrpSpPr/>
            <p:nvPr/>
          </p:nvGrpSpPr>
          <p:grpSpPr>
            <a:xfrm>
              <a:off x="3191449" y="2327254"/>
              <a:ext cx="2524539" cy="544782"/>
              <a:chOff x="934278" y="2410381"/>
              <a:chExt cx="2524539" cy="544782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0962D47-483D-C343-BB85-CA3DB6097A38}"/>
                  </a:ext>
                </a:extLst>
              </p:cNvPr>
              <p:cNvCxnSpPr/>
              <p:nvPr/>
            </p:nvCxnSpPr>
            <p:spPr>
              <a:xfrm>
                <a:off x="1808922" y="2955163"/>
                <a:ext cx="63610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BFF537-6544-C349-B940-DA83CA593783}"/>
                  </a:ext>
                </a:extLst>
              </p:cNvPr>
              <p:cNvSpPr txBox="1"/>
              <p:nvPr/>
            </p:nvSpPr>
            <p:spPr>
              <a:xfrm>
                <a:off x="934278" y="2410381"/>
                <a:ext cx="25245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Speed of light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06C693-80F5-3C43-B0F2-EFAEE23A7883}"/>
                  </a:ext>
                </a:extLst>
              </p:cNvPr>
              <p:cNvSpPr txBox="1"/>
              <p:nvPr/>
            </p:nvSpPr>
            <p:spPr>
              <a:xfrm>
                <a:off x="7591507" y="1954652"/>
                <a:ext cx="46024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More stretched-out, so big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06C693-80F5-3C43-B0F2-EFAEE23A7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507" y="1954652"/>
                <a:ext cx="4602480" cy="461665"/>
              </a:xfrm>
              <a:prstGeom prst="rect">
                <a:avLst/>
              </a:prstGeom>
              <a:blipFill>
                <a:blip r:embed="rId5"/>
                <a:stretch>
                  <a:fillRect l="-192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6022ED-926A-774E-902A-210033B26299}"/>
                  </a:ext>
                </a:extLst>
              </p:cNvPr>
              <p:cNvSpPr txBox="1"/>
              <p:nvPr/>
            </p:nvSpPr>
            <p:spPr>
              <a:xfrm>
                <a:off x="7591507" y="4441684"/>
                <a:ext cx="46024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Less stretched-out, so small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6022ED-926A-774E-902A-210033B26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507" y="4441684"/>
                <a:ext cx="4602480" cy="461665"/>
              </a:xfrm>
              <a:prstGeom prst="rect">
                <a:avLst/>
              </a:prstGeom>
              <a:blipFill>
                <a:blip r:embed="rId6"/>
                <a:stretch>
                  <a:fillRect l="-1923"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014A597-A5EC-3F48-819A-8D7D85B5B74D}"/>
              </a:ext>
            </a:extLst>
          </p:cNvPr>
          <p:cNvGrpSpPr/>
          <p:nvPr/>
        </p:nvGrpSpPr>
        <p:grpSpPr>
          <a:xfrm>
            <a:off x="7185710" y="1954652"/>
            <a:ext cx="763880" cy="3037225"/>
            <a:chOff x="7185710" y="1954652"/>
            <a:chExt cx="763880" cy="303722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9B30417-C6BF-BC4F-A31D-28C9CACB1A9F}"/>
                </a:ext>
              </a:extLst>
            </p:cNvPr>
            <p:cNvGrpSpPr/>
            <p:nvPr/>
          </p:nvGrpSpPr>
          <p:grpSpPr>
            <a:xfrm>
              <a:off x="7185710" y="1954652"/>
              <a:ext cx="760070" cy="461665"/>
              <a:chOff x="5753685" y="3257953"/>
              <a:chExt cx="760070" cy="461665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2FCD468-1EC0-7F42-9651-D401B82E0E09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8EBA398-0605-EC4B-9E0F-8588DB422B5B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134D35E-4CCA-EE48-BD1B-19BF10854E16}"/>
                </a:ext>
              </a:extLst>
            </p:cNvPr>
            <p:cNvGrpSpPr/>
            <p:nvPr/>
          </p:nvGrpSpPr>
          <p:grpSpPr>
            <a:xfrm>
              <a:off x="7189520" y="4530212"/>
              <a:ext cx="760070" cy="461665"/>
              <a:chOff x="5753685" y="3257953"/>
              <a:chExt cx="760070" cy="461665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F2B1118-824C-6D46-BA46-5874EC3D4A1A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03A35A-6457-8B4E-98C3-94F392C32997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7341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4F66FC-B7EC-3746-8C53-3FF3DE2806BB}"/>
                  </a:ext>
                </a:extLst>
              </p:cNvPr>
              <p:cNvSpPr/>
              <p:nvPr/>
            </p:nvSpPr>
            <p:spPr>
              <a:xfrm>
                <a:off x="0" y="1486"/>
                <a:ext cx="11327084" cy="749179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3000" b="1" dirty="0"/>
                  <a:t>Practicing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𝝂</m:t>
                    </m:r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14F66FC-B7EC-3746-8C53-3FF3DE280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86"/>
                <a:ext cx="11327084" cy="749179"/>
              </a:xfrm>
              <a:prstGeom prst="rect">
                <a:avLst/>
              </a:prstGeom>
              <a:blipFill>
                <a:blip r:embed="rId3"/>
                <a:stretch>
                  <a:fillRect l="-1345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44F30B-EC06-0641-89A8-3D00EC904AC3}"/>
                  </a:ext>
                </a:extLst>
              </p:cNvPr>
              <p:cNvSpPr txBox="1"/>
              <p:nvPr/>
            </p:nvSpPr>
            <p:spPr>
              <a:xfrm>
                <a:off x="1963103" y="1301872"/>
                <a:ext cx="6166484" cy="1954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× 1</m:t>
                          </m:r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1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−7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𝟐𝟗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Units: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44F30B-EC06-0641-89A8-3D00EC904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103" y="1301872"/>
                <a:ext cx="6166484" cy="1954125"/>
              </a:xfrm>
              <a:prstGeom prst="rect">
                <a:avLst/>
              </a:prstGeom>
              <a:blipFill>
                <a:blip r:embed="rId4"/>
                <a:stretch>
                  <a:fillRect l="-1643"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474FB70-164C-6E46-857D-2DC3B23DE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580" y="4710430"/>
            <a:ext cx="96774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78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/>
              <p:nvPr/>
            </p:nvSpPr>
            <p:spPr>
              <a:xfrm>
                <a:off x="672465" y="866577"/>
                <a:ext cx="11214735" cy="1972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Turns out, the energy of a photon is related to its frequency according to </a:t>
                </a:r>
                <a:endParaRPr lang="en-US" sz="2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endParaRPr lang="en-US" sz="2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𝒑𝒉𝒐𝒕𝒐𝒏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𝝂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6.624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sz="2400" dirty="0"/>
                  <a:t> (“Joule-seconds”).</a:t>
                </a:r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65" y="866577"/>
                <a:ext cx="11214735" cy="1972078"/>
              </a:xfrm>
              <a:prstGeom prst="rect">
                <a:avLst/>
              </a:prstGeom>
              <a:blipFill>
                <a:blip r:embed="rId3"/>
                <a:stretch>
                  <a:fillRect l="-791" t="-2564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3C93FB5-52A3-E04B-94F6-7BD7EC0BE9BE}"/>
              </a:ext>
            </a:extLst>
          </p:cNvPr>
          <p:cNvSpPr/>
          <p:nvPr/>
        </p:nvSpPr>
        <p:spPr>
          <a:xfrm>
            <a:off x="0" y="1486"/>
            <a:ext cx="11327084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Getting a photon’s energy from the frequency of the light </a:t>
            </a:r>
          </a:p>
        </p:txBody>
      </p:sp>
    </p:spTree>
    <p:extLst>
      <p:ext uri="{BB962C8B-B14F-4D97-AF65-F5344CB8AC3E}">
        <p14:creationId xmlns:p14="http://schemas.microsoft.com/office/powerpoint/2010/main" val="4277966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/>
              <p:nvPr/>
            </p:nvSpPr>
            <p:spPr>
              <a:xfrm>
                <a:off x="672465" y="866577"/>
                <a:ext cx="11214735" cy="3082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𝑝h𝑜𝑡𝑜𝑛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6.624 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×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4.29 ×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… 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What’s the value?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What’s the units?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65" y="866577"/>
                <a:ext cx="11214735" cy="3082960"/>
              </a:xfrm>
              <a:prstGeom prst="rect">
                <a:avLst/>
              </a:prstGeom>
              <a:blipFill>
                <a:blip r:embed="rId3"/>
                <a:stretch>
                  <a:fillRect l="-791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C93FB5-52A3-E04B-94F6-7BD7EC0BE9BE}"/>
                  </a:ext>
                </a:extLst>
              </p:cNvPr>
              <p:cNvSpPr/>
              <p:nvPr/>
            </p:nvSpPr>
            <p:spPr>
              <a:xfrm>
                <a:off x="0" y="1486"/>
                <a:ext cx="11327084" cy="628826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3000" b="1" dirty="0"/>
                  <a:t>Practicing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𝒑𝒉𝒐𝒕𝒐𝒏</m:t>
                        </m:r>
                      </m:sub>
                    </m:sSub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𝝂</m:t>
                    </m:r>
                  </m:oMath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C93FB5-52A3-E04B-94F6-7BD7EC0BE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86"/>
                <a:ext cx="11327084" cy="628826"/>
              </a:xfrm>
              <a:prstGeom prst="rect">
                <a:avLst/>
              </a:prstGeom>
              <a:blipFill>
                <a:blip r:embed="rId4"/>
                <a:stretch>
                  <a:fillRect l="-1345" t="-8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258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/>
              <p:nvPr/>
            </p:nvSpPr>
            <p:spPr>
              <a:xfrm>
                <a:off x="672465" y="866577"/>
                <a:ext cx="11214735" cy="3452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𝑝h𝑜𝑡𝑜𝑛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6.624 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×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4.29 ×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… 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What’s the value?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𝑣𝑎𝑙𝑢𝑒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=6.624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4.29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…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(do in spreadsheet)</a:t>
                </a:r>
              </a:p>
              <a:p>
                <a:endParaRPr lang="en-US" sz="2400" dirty="0"/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What’s the units?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65" y="866577"/>
                <a:ext cx="11214735" cy="3452292"/>
              </a:xfrm>
              <a:prstGeom prst="rect">
                <a:avLst/>
              </a:prstGeom>
              <a:blipFill>
                <a:blip r:embed="rId3"/>
                <a:stretch>
                  <a:fillRect l="-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C93FB5-52A3-E04B-94F6-7BD7EC0BE9BE}"/>
                  </a:ext>
                </a:extLst>
              </p:cNvPr>
              <p:cNvSpPr/>
              <p:nvPr/>
            </p:nvSpPr>
            <p:spPr>
              <a:xfrm>
                <a:off x="0" y="1486"/>
                <a:ext cx="11327084" cy="628826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3000" b="1" dirty="0"/>
                  <a:t>Practicing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𝒑𝒉𝒐𝒕𝒐𝒏</m:t>
                        </m:r>
                      </m:sub>
                    </m:sSub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𝝂</m:t>
                    </m:r>
                  </m:oMath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C93FB5-52A3-E04B-94F6-7BD7EC0BE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86"/>
                <a:ext cx="11327084" cy="628826"/>
              </a:xfrm>
              <a:prstGeom prst="rect">
                <a:avLst/>
              </a:prstGeom>
              <a:blipFill>
                <a:blip r:embed="rId4"/>
                <a:stretch>
                  <a:fillRect l="-1345" t="-8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097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/>
              <p:nvPr/>
            </p:nvSpPr>
            <p:spPr>
              <a:xfrm>
                <a:off x="672465" y="866577"/>
                <a:ext cx="11214735" cy="4190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𝑝h𝑜𝑡𝑜𝑛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6.624 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×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4.29 ×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… 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What’s the value?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𝑣𝑎𝑙𝑢𝑒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=6.624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4.29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…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(do in spreadsheet)</a:t>
                </a:r>
              </a:p>
              <a:p>
                <a:endParaRPr lang="en-US" sz="2400" dirty="0"/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What’s the units?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𝑢𝑛𝑖𝑡𝑠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…</m:t>
                    </m:r>
                  </m:oMath>
                </a14:m>
                <a:r>
                  <a:rPr lang="en-US" sz="2400" dirty="0"/>
                  <a:t> (do in your head)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65" y="866577"/>
                <a:ext cx="11214735" cy="4190955"/>
              </a:xfrm>
              <a:prstGeom prst="rect">
                <a:avLst/>
              </a:prstGeom>
              <a:blipFill>
                <a:blip r:embed="rId3"/>
                <a:stretch>
                  <a:fillRect l="-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C93FB5-52A3-E04B-94F6-7BD7EC0BE9BE}"/>
                  </a:ext>
                </a:extLst>
              </p:cNvPr>
              <p:cNvSpPr/>
              <p:nvPr/>
            </p:nvSpPr>
            <p:spPr>
              <a:xfrm>
                <a:off x="0" y="1486"/>
                <a:ext cx="11327084" cy="628826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3000" b="1" dirty="0"/>
                  <a:t>Practicing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𝒑𝒉𝒐𝒕𝒐𝒏</m:t>
                        </m:r>
                      </m:sub>
                    </m:sSub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𝝂</m:t>
                    </m:r>
                  </m:oMath>
                </a14:m>
                <a:endParaRPr lang="en-US" sz="3000" b="1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C93FB5-52A3-E04B-94F6-7BD7EC0BE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86"/>
                <a:ext cx="11327084" cy="628826"/>
              </a:xfrm>
              <a:prstGeom prst="rect">
                <a:avLst/>
              </a:prstGeom>
              <a:blipFill>
                <a:blip r:embed="rId4"/>
                <a:stretch>
                  <a:fillRect l="-1345" t="-8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1996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/>
              <p:nvPr/>
            </p:nvSpPr>
            <p:spPr>
              <a:xfrm>
                <a:off x="672465" y="866577"/>
                <a:ext cx="11214735" cy="4240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𝑝h𝑜𝑡𝑜𝑛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6.624 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×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4.29 ×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… 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What’s the value?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𝑣𝑎𝑙𝑢𝑒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=6.624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4.29 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…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(do in spreadsheet)</a:t>
                </a:r>
              </a:p>
              <a:p>
                <a:endParaRPr lang="en-US" sz="2400" dirty="0"/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What’s the units?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𝑢𝑛𝑖𝑡𝑠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…</m:t>
                    </m:r>
                  </m:oMath>
                </a14:m>
                <a:r>
                  <a:rPr lang="en-US" sz="2400" dirty="0"/>
                  <a:t> (do in your head)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𝒑𝒉𝒐𝒕𝒐𝒏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𝟖𝟒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× 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𝟏𝟗</m:t>
                        </m:r>
                      </m:sup>
                    </m:sSup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65" y="866577"/>
                <a:ext cx="11214735" cy="4240905"/>
              </a:xfrm>
              <a:prstGeom prst="rect">
                <a:avLst/>
              </a:prstGeom>
              <a:blipFill>
                <a:blip r:embed="rId3"/>
                <a:stretch>
                  <a:fillRect l="-791" b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C93FB5-52A3-E04B-94F6-7BD7EC0BE9BE}"/>
                  </a:ext>
                </a:extLst>
              </p:cNvPr>
              <p:cNvSpPr/>
              <p:nvPr/>
            </p:nvSpPr>
            <p:spPr>
              <a:xfrm>
                <a:off x="0" y="1486"/>
                <a:ext cx="11327084" cy="628826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3000" b="1" dirty="0"/>
                  <a:t>Practicing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𝒑𝒉𝒐𝒕𝒐𝒏</m:t>
                        </m:r>
                      </m:sub>
                    </m:sSub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𝝂</m:t>
                    </m:r>
                  </m:oMath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C93FB5-52A3-E04B-94F6-7BD7EC0BE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86"/>
                <a:ext cx="11327084" cy="628826"/>
              </a:xfrm>
              <a:prstGeom prst="rect">
                <a:avLst/>
              </a:prstGeom>
              <a:blipFill>
                <a:blip r:embed="rId4"/>
                <a:stretch>
                  <a:fillRect l="-1345" t="-8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BCD76E0-4E0A-7B43-9706-EE7361519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445" y="5285663"/>
            <a:ext cx="9389110" cy="105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38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1486"/>
            <a:ext cx="11327084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Converting photon energy from </a:t>
            </a:r>
            <a:r>
              <a:rPr lang="en-US" sz="3000" b="1" i="1" dirty="0"/>
              <a:t>J </a:t>
            </a:r>
            <a:r>
              <a:rPr lang="en-US" sz="3000" b="1" dirty="0"/>
              <a:t>to </a:t>
            </a:r>
            <a:r>
              <a:rPr lang="en-US" sz="3000" b="1" i="1" dirty="0"/>
              <a:t>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/>
              <p:nvPr/>
            </p:nvSpPr>
            <p:spPr>
              <a:xfrm>
                <a:off x="5029200" y="1341858"/>
                <a:ext cx="6949440" cy="4254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Here’s another conversion equation</a:t>
                </a:r>
              </a:p>
              <a:p>
                <a:endParaRPr lang="en-US" sz="2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sz="24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24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𝟏𝟗</m:t>
                          </m:r>
                        </m:sup>
                      </m:sSup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𝒆𝑽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b="1" dirty="0">
                  <a:solidFill>
                    <a:srgbClr val="7030A0"/>
                  </a:solidFill>
                </a:endParaRPr>
              </a:p>
              <a:p>
                <a:r>
                  <a:rPr lang="en-US" sz="2400" dirty="0"/>
                  <a:t>We say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𝑝h𝑜𝑡𝑜𝑛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2.84 ×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−19</m:t>
                          </m:r>
                        </m:sup>
                      </m:sSup>
                      <m:r>
                        <a:rPr lang="en-US" sz="2400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1341858"/>
                <a:ext cx="6949440" cy="4254498"/>
              </a:xfrm>
              <a:prstGeom prst="rect">
                <a:avLst/>
              </a:prstGeom>
              <a:blipFill>
                <a:blip r:embed="rId3"/>
                <a:stretch>
                  <a:fillRect l="-1460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8597FCB-481C-9244-9543-C1C052D2AECD}"/>
              </a:ext>
            </a:extLst>
          </p:cNvPr>
          <p:cNvGrpSpPr>
            <a:grpSpLocks noChangeAspect="1"/>
          </p:cNvGrpSpPr>
          <p:nvPr/>
        </p:nvGrpSpPr>
        <p:grpSpPr>
          <a:xfrm>
            <a:off x="329090" y="1545304"/>
            <a:ext cx="4482940" cy="3253137"/>
            <a:chOff x="5095321" y="575415"/>
            <a:chExt cx="5952385" cy="50320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171845-DE24-C14A-98FA-9F25116D3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30"/>
            <a:stretch/>
          </p:blipFill>
          <p:spPr>
            <a:xfrm>
              <a:off x="5095321" y="575415"/>
              <a:ext cx="5952385" cy="50320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3D04DD6-B2D3-0541-89B8-3DE1DF01CE49}"/>
                    </a:ext>
                  </a:extLst>
                </p:cNvPr>
                <p:cNvSpPr/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Red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1.8 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3D04DD6-B2D3-0541-89B8-3DE1DF01CE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  <a:blipFill>
                  <a:blip r:embed="rId5"/>
                  <a:stretch>
                    <a:fillRect l="-28313" t="-6154" r="-24096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FFCE638-0500-DD4A-9F2F-C8C5AB04FC08}"/>
                    </a:ext>
                  </a:extLst>
                </p:cNvPr>
                <p:cNvSpPr/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Blue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.6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𝑏𝑙𝑢𝑒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FFCE638-0500-DD4A-9F2F-C8C5AB04FC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  <a:blipFill>
                  <a:blip r:embed="rId6"/>
                  <a:stretch>
                    <a:fillRect l="-28313" t="-6154" r="-24096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75249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1486"/>
            <a:ext cx="11327084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Converting photon energy from </a:t>
            </a:r>
            <a:r>
              <a:rPr lang="en-US" sz="3000" b="1" i="1" dirty="0"/>
              <a:t>J </a:t>
            </a:r>
            <a:r>
              <a:rPr lang="en-US" sz="3000" b="1" dirty="0"/>
              <a:t>to </a:t>
            </a:r>
            <a:r>
              <a:rPr lang="en-US" sz="3000" b="1" i="1" dirty="0"/>
              <a:t>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/>
              <p:nvPr/>
            </p:nvSpPr>
            <p:spPr>
              <a:xfrm>
                <a:off x="5029200" y="1341858"/>
                <a:ext cx="6949440" cy="4174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Here’s another conversion equation</a:t>
                </a:r>
              </a:p>
              <a:p>
                <a:endParaRPr lang="en-US" sz="2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sz="24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24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𝟏𝟗</m:t>
                          </m:r>
                        </m:sup>
                      </m:sSup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𝒆𝑽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b="1" dirty="0">
                  <a:solidFill>
                    <a:srgbClr val="7030A0"/>
                  </a:solidFill>
                </a:endParaRPr>
              </a:p>
              <a:p>
                <a:r>
                  <a:rPr lang="en-US" sz="2400" dirty="0"/>
                  <a:t>We say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𝑝h𝑜𝑡𝑜𝑛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2.84 ×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−19</m:t>
                          </m:r>
                        </m:sup>
                      </m:sSup>
                      <m:r>
                        <a:rPr lang="en-US" sz="2400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𝑒𝑉</m:t>
                              </m:r>
                            </m:num>
                            <m:den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1.6 ×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−19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1341858"/>
                <a:ext cx="6949440" cy="4174284"/>
              </a:xfrm>
              <a:prstGeom prst="rect">
                <a:avLst/>
              </a:prstGeom>
              <a:blipFill>
                <a:blip r:embed="rId3"/>
                <a:stretch>
                  <a:fillRect l="-1460" t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8597FCB-481C-9244-9543-C1C052D2AECD}"/>
              </a:ext>
            </a:extLst>
          </p:cNvPr>
          <p:cNvGrpSpPr>
            <a:grpSpLocks noChangeAspect="1"/>
          </p:cNvGrpSpPr>
          <p:nvPr/>
        </p:nvGrpSpPr>
        <p:grpSpPr>
          <a:xfrm>
            <a:off x="329090" y="1545304"/>
            <a:ext cx="4482940" cy="3253137"/>
            <a:chOff x="5095321" y="575415"/>
            <a:chExt cx="5952385" cy="50320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171845-DE24-C14A-98FA-9F25116D3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30"/>
            <a:stretch/>
          </p:blipFill>
          <p:spPr>
            <a:xfrm>
              <a:off x="5095321" y="575415"/>
              <a:ext cx="5952385" cy="50320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3D04DD6-B2D3-0541-89B8-3DE1DF01CE49}"/>
                    </a:ext>
                  </a:extLst>
                </p:cNvPr>
                <p:cNvSpPr/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Red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1.8 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3D04DD6-B2D3-0541-89B8-3DE1DF01CE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  <a:blipFill>
                  <a:blip r:embed="rId5"/>
                  <a:stretch>
                    <a:fillRect l="-28313" t="-6154" r="-24096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FFCE638-0500-DD4A-9F2F-C8C5AB04FC08}"/>
                    </a:ext>
                  </a:extLst>
                </p:cNvPr>
                <p:cNvSpPr/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Blue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.6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𝑏𝑙𝑢𝑒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FFCE638-0500-DD4A-9F2F-C8C5AB04FC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  <a:blipFill>
                  <a:blip r:embed="rId6"/>
                  <a:stretch>
                    <a:fillRect l="-28313" t="-6154" r="-24096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27612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1486"/>
            <a:ext cx="11327084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Converting photon energy from </a:t>
            </a:r>
            <a:r>
              <a:rPr lang="en-US" sz="3000" b="1" i="1" dirty="0"/>
              <a:t>J </a:t>
            </a:r>
            <a:r>
              <a:rPr lang="en-US" sz="3000" b="1" dirty="0"/>
              <a:t>to </a:t>
            </a:r>
            <a:r>
              <a:rPr lang="en-US" sz="3000" b="1" i="1" dirty="0"/>
              <a:t>eV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/>
              <p:nvPr/>
            </p:nvSpPr>
            <p:spPr>
              <a:xfrm>
                <a:off x="5029200" y="1341858"/>
                <a:ext cx="6949440" cy="3838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Here’s another conversion equation</a:t>
                </a:r>
              </a:p>
              <a:p>
                <a:endParaRPr lang="en-US" sz="2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sz="24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24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𝟏𝟗</m:t>
                          </m:r>
                        </m:sup>
                      </m:sSup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𝒆𝑽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b="1" dirty="0">
                  <a:solidFill>
                    <a:srgbClr val="7030A0"/>
                  </a:solidFill>
                </a:endParaRPr>
              </a:p>
              <a:p>
                <a:r>
                  <a:rPr lang="en-US" sz="2400" dirty="0"/>
                  <a:t>We say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𝑝h𝑜𝑡𝑜𝑛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2.84 ×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−19</m:t>
                          </m:r>
                        </m:sup>
                      </m:sSup>
                      <m:r>
                        <a:rPr lang="en-US" sz="2400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𝑒𝑉</m:t>
                              </m:r>
                            </m:num>
                            <m:den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1.6 × 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−19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𝒑𝒉𝒐𝒕𝒐𝒏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𝟕𝟕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𝒆𝑽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1341858"/>
                <a:ext cx="6949440" cy="3838038"/>
              </a:xfrm>
              <a:prstGeom prst="rect">
                <a:avLst/>
              </a:prstGeom>
              <a:blipFill>
                <a:blip r:embed="rId3"/>
                <a:stretch>
                  <a:fillRect l="-1460" t="-1316" b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8597FCB-481C-9244-9543-C1C052D2AECD}"/>
              </a:ext>
            </a:extLst>
          </p:cNvPr>
          <p:cNvGrpSpPr>
            <a:grpSpLocks noChangeAspect="1"/>
          </p:cNvGrpSpPr>
          <p:nvPr/>
        </p:nvGrpSpPr>
        <p:grpSpPr>
          <a:xfrm>
            <a:off x="329090" y="1545304"/>
            <a:ext cx="4482940" cy="3253137"/>
            <a:chOff x="5095321" y="575415"/>
            <a:chExt cx="5952385" cy="50320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171845-DE24-C14A-98FA-9F25116D3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30"/>
            <a:stretch/>
          </p:blipFill>
          <p:spPr>
            <a:xfrm>
              <a:off x="5095321" y="575415"/>
              <a:ext cx="5952385" cy="50320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3D04DD6-B2D3-0541-89B8-3DE1DF01CE49}"/>
                    </a:ext>
                  </a:extLst>
                </p:cNvPr>
                <p:cNvSpPr/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Red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1.8 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3D04DD6-B2D3-0541-89B8-3DE1DF01CE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  <a:blipFill>
                  <a:blip r:embed="rId5"/>
                  <a:stretch>
                    <a:fillRect l="-28313" t="-6154" r="-24096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FFCE638-0500-DD4A-9F2F-C8C5AB04FC08}"/>
                    </a:ext>
                  </a:extLst>
                </p:cNvPr>
                <p:cNvSpPr/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Blue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.6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𝑏𝑙𝑢𝑒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FFCE638-0500-DD4A-9F2F-C8C5AB04FC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  <a:blipFill>
                  <a:blip r:embed="rId6"/>
                  <a:stretch>
                    <a:fillRect l="-28313" t="-6154" r="-24096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8A5C4D5-36FF-B049-8804-83542F2477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5476730"/>
            <a:ext cx="11094720" cy="12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10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1486"/>
            <a:ext cx="11327084" cy="57342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Practice: working your way back 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524DF5-3550-894C-97E1-3F8712F46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74" y="2213371"/>
            <a:ext cx="10824210" cy="9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0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1486"/>
            <a:ext cx="11327084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Unit conversions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/>
              <p:nvPr/>
            </p:nvSpPr>
            <p:spPr>
              <a:xfrm>
                <a:off x="6263594" y="1948609"/>
                <a:ext cx="5063490" cy="3788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Here’s the conversion equation</a:t>
                </a:r>
              </a:p>
              <a:p>
                <a:endParaRPr lang="en-US" sz="2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Å=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𝒏𝒎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b="1" dirty="0">
                  <a:solidFill>
                    <a:srgbClr val="7030A0"/>
                  </a:solidFill>
                </a:endParaRPr>
              </a:p>
              <a:p>
                <a:r>
                  <a:rPr lang="en-US" sz="2400" dirty="0"/>
                  <a:t>We say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7000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num>
                            <m:den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 Å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…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594" y="1948609"/>
                <a:ext cx="5063490" cy="3788666"/>
              </a:xfrm>
              <a:prstGeom prst="rect">
                <a:avLst/>
              </a:prstGeom>
              <a:blipFill>
                <a:blip r:embed="rId3"/>
                <a:stretch>
                  <a:fillRect l="-1750" t="-1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8597FCB-481C-9244-9543-C1C052D2AECD}"/>
              </a:ext>
            </a:extLst>
          </p:cNvPr>
          <p:cNvGrpSpPr>
            <a:grpSpLocks noChangeAspect="1"/>
          </p:cNvGrpSpPr>
          <p:nvPr/>
        </p:nvGrpSpPr>
        <p:grpSpPr>
          <a:xfrm>
            <a:off x="329090" y="1545304"/>
            <a:ext cx="5191600" cy="3767391"/>
            <a:chOff x="5095321" y="575415"/>
            <a:chExt cx="5952385" cy="50320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171845-DE24-C14A-98FA-9F25116D3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30"/>
            <a:stretch/>
          </p:blipFill>
          <p:spPr>
            <a:xfrm>
              <a:off x="5095321" y="575415"/>
              <a:ext cx="5952385" cy="50320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3D04DD6-B2D3-0541-89B8-3DE1DF01CE49}"/>
                    </a:ext>
                  </a:extLst>
                </p:cNvPr>
                <p:cNvSpPr/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Red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1.8 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B08115A-A4C2-B440-8F73-F1F7B77AF5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  <a:blipFill>
                  <a:blip r:embed="rId5"/>
                  <a:stretch>
                    <a:fillRect l="-2419" t="-3093" b="-82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FFCE638-0500-DD4A-9F2F-C8C5AB04FC08}"/>
                    </a:ext>
                  </a:extLst>
                </p:cNvPr>
                <p:cNvSpPr/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Blue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.6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𝑏𝑙𝑢𝑒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2275614-9A51-964A-A4A6-6C25B3E62A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  <a:blipFill>
                  <a:blip r:embed="rId6"/>
                  <a:stretch>
                    <a:fillRect l="-2419" t="-3093" b="-7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27478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1486"/>
            <a:ext cx="11327084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Unit conversions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/>
              <p:nvPr/>
            </p:nvSpPr>
            <p:spPr>
              <a:xfrm>
                <a:off x="6263594" y="1948609"/>
                <a:ext cx="5063490" cy="3788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Here’s the conversion equation</a:t>
                </a:r>
              </a:p>
              <a:p>
                <a:endParaRPr lang="en-US" sz="2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Å=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𝒏𝒎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b="1" dirty="0">
                  <a:solidFill>
                    <a:srgbClr val="7030A0"/>
                  </a:solidFill>
                </a:endParaRPr>
              </a:p>
              <a:p>
                <a:r>
                  <a:rPr lang="en-US" sz="2400" dirty="0"/>
                  <a:t>We say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7000 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num>
                            <m:den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Å</m:t>
                              </m:r>
                            </m:den>
                          </m:f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700 (…)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594" y="1948609"/>
                <a:ext cx="5063490" cy="3788666"/>
              </a:xfrm>
              <a:prstGeom prst="rect">
                <a:avLst/>
              </a:prstGeom>
              <a:blipFill>
                <a:blip r:embed="rId3"/>
                <a:stretch>
                  <a:fillRect l="-1750" t="-1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8597FCB-481C-9244-9543-C1C052D2AECD}"/>
              </a:ext>
            </a:extLst>
          </p:cNvPr>
          <p:cNvGrpSpPr>
            <a:grpSpLocks noChangeAspect="1"/>
          </p:cNvGrpSpPr>
          <p:nvPr/>
        </p:nvGrpSpPr>
        <p:grpSpPr>
          <a:xfrm>
            <a:off x="329090" y="1545304"/>
            <a:ext cx="5191600" cy="3767391"/>
            <a:chOff x="5095321" y="575415"/>
            <a:chExt cx="5952385" cy="50320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171845-DE24-C14A-98FA-9F25116D3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30"/>
            <a:stretch/>
          </p:blipFill>
          <p:spPr>
            <a:xfrm>
              <a:off x="5095321" y="575415"/>
              <a:ext cx="5952385" cy="50320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3D04DD6-B2D3-0541-89B8-3DE1DF01CE49}"/>
                    </a:ext>
                  </a:extLst>
                </p:cNvPr>
                <p:cNvSpPr/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Red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1.8 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3D04DD6-B2D3-0541-89B8-3DE1DF01CE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  <a:blipFill>
                  <a:blip r:embed="rId5"/>
                  <a:stretch>
                    <a:fillRect l="-18229" t="-3947" r="-13542" b="-38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FFCE638-0500-DD4A-9F2F-C8C5AB04FC08}"/>
                    </a:ext>
                  </a:extLst>
                </p:cNvPr>
                <p:cNvSpPr/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Blue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.6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𝑏𝑙𝑢𝑒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FFCE638-0500-DD4A-9F2F-C8C5AB04FC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  <a:blipFill>
                  <a:blip r:embed="rId6"/>
                  <a:stretch>
                    <a:fillRect l="-17708" t="-5333" r="-14062" b="-3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00190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1486"/>
            <a:ext cx="11327084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Unit conversions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/>
              <p:nvPr/>
            </p:nvSpPr>
            <p:spPr>
              <a:xfrm>
                <a:off x="6263594" y="1948609"/>
                <a:ext cx="5063490" cy="3788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Here’s the conversion equation</a:t>
                </a:r>
              </a:p>
              <a:p>
                <a:endParaRPr lang="en-US" sz="2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Å=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𝒏𝒎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b="1" dirty="0">
                  <a:solidFill>
                    <a:srgbClr val="7030A0"/>
                  </a:solidFill>
                </a:endParaRPr>
              </a:p>
              <a:p>
                <a:r>
                  <a:rPr lang="en-US" sz="2400" dirty="0"/>
                  <a:t>We say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7000 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num>
                            <m:den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Å</m:t>
                              </m:r>
                            </m:den>
                          </m:f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700 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594" y="1948609"/>
                <a:ext cx="5063490" cy="3788666"/>
              </a:xfrm>
              <a:prstGeom prst="rect">
                <a:avLst/>
              </a:prstGeom>
              <a:blipFill>
                <a:blip r:embed="rId3"/>
                <a:stretch>
                  <a:fillRect l="-1750" t="-1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8597FCB-481C-9244-9543-C1C052D2AECD}"/>
              </a:ext>
            </a:extLst>
          </p:cNvPr>
          <p:cNvGrpSpPr>
            <a:grpSpLocks noChangeAspect="1"/>
          </p:cNvGrpSpPr>
          <p:nvPr/>
        </p:nvGrpSpPr>
        <p:grpSpPr>
          <a:xfrm>
            <a:off x="329090" y="1545304"/>
            <a:ext cx="5191600" cy="3767391"/>
            <a:chOff x="5095321" y="575415"/>
            <a:chExt cx="5952385" cy="50320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171845-DE24-C14A-98FA-9F25116D3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30"/>
            <a:stretch/>
          </p:blipFill>
          <p:spPr>
            <a:xfrm>
              <a:off x="5095321" y="575415"/>
              <a:ext cx="5952385" cy="50320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3D04DD6-B2D3-0541-89B8-3DE1DF01CE49}"/>
                    </a:ext>
                  </a:extLst>
                </p:cNvPr>
                <p:cNvSpPr/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Red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1.8 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3D04DD6-B2D3-0541-89B8-3DE1DF01CE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  <a:blipFill>
                  <a:blip r:embed="rId5"/>
                  <a:stretch>
                    <a:fillRect l="-18229" t="-3947" r="-13542" b="-38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FFCE638-0500-DD4A-9F2F-C8C5AB04FC08}"/>
                    </a:ext>
                  </a:extLst>
                </p:cNvPr>
                <p:cNvSpPr/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Blue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.6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𝑏𝑙𝑢𝑒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FFCE638-0500-DD4A-9F2F-C8C5AB04FC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  <a:blipFill>
                  <a:blip r:embed="rId6"/>
                  <a:stretch>
                    <a:fillRect l="-17708" t="-5333" r="-14062" b="-3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8029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0EBF1B-3EAC-2440-AB4F-76249C122C0F}"/>
              </a:ext>
            </a:extLst>
          </p:cNvPr>
          <p:cNvSpPr/>
          <p:nvPr/>
        </p:nvSpPr>
        <p:spPr>
          <a:xfrm>
            <a:off x="0" y="1486"/>
            <a:ext cx="11327084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Unit conversions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9B4E1E-5A80-834A-94A5-023C8FFA8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83" y="1061720"/>
            <a:ext cx="10714147" cy="457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2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1486"/>
            <a:ext cx="11327084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Unit conversions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/>
              <p:nvPr/>
            </p:nvSpPr>
            <p:spPr>
              <a:xfrm>
                <a:off x="6263594" y="1948609"/>
                <a:ext cx="5063490" cy="3788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Here’s another conversion equation</a:t>
                </a:r>
              </a:p>
              <a:p>
                <a:endParaRPr lang="en-US" sz="2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𝟏𝟎𝟎𝟎</m:t>
                      </m:r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𝒏𝒎</m:t>
                      </m:r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b="1" dirty="0">
                  <a:solidFill>
                    <a:srgbClr val="7030A0"/>
                  </a:solidFill>
                </a:endParaRPr>
              </a:p>
              <a:p>
                <a:r>
                  <a:rPr lang="en-US" sz="2400" dirty="0"/>
                  <a:t>We say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700 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𝑛𝑚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00 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den>
                          </m:f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 …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594" y="1948609"/>
                <a:ext cx="5063490" cy="3788666"/>
              </a:xfrm>
              <a:prstGeom prst="rect">
                <a:avLst/>
              </a:prstGeom>
              <a:blipFill>
                <a:blip r:embed="rId3"/>
                <a:stretch>
                  <a:fillRect l="-1750" t="-1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8597FCB-481C-9244-9543-C1C052D2AECD}"/>
              </a:ext>
            </a:extLst>
          </p:cNvPr>
          <p:cNvGrpSpPr>
            <a:grpSpLocks noChangeAspect="1"/>
          </p:cNvGrpSpPr>
          <p:nvPr/>
        </p:nvGrpSpPr>
        <p:grpSpPr>
          <a:xfrm>
            <a:off x="329090" y="1545304"/>
            <a:ext cx="5191600" cy="3767391"/>
            <a:chOff x="5095321" y="575415"/>
            <a:chExt cx="5952385" cy="50320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171845-DE24-C14A-98FA-9F25116D3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30"/>
            <a:stretch/>
          </p:blipFill>
          <p:spPr>
            <a:xfrm>
              <a:off x="5095321" y="575415"/>
              <a:ext cx="5952385" cy="50320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3D04DD6-B2D3-0541-89B8-3DE1DF01CE49}"/>
                    </a:ext>
                  </a:extLst>
                </p:cNvPr>
                <p:cNvSpPr/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Red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1.8 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3D04DD6-B2D3-0541-89B8-3DE1DF01CE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  <a:blipFill>
                  <a:blip r:embed="rId5"/>
                  <a:stretch>
                    <a:fillRect l="-18229" t="-3947" r="-13542" b="-38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FFCE638-0500-DD4A-9F2F-C8C5AB04FC08}"/>
                    </a:ext>
                  </a:extLst>
                </p:cNvPr>
                <p:cNvSpPr/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Blue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.6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𝑏𝑙𝑢𝑒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FFCE638-0500-DD4A-9F2F-C8C5AB04FC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  <a:blipFill>
                  <a:blip r:embed="rId6"/>
                  <a:stretch>
                    <a:fillRect l="-17708" t="-5333" r="-14062" b="-3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1024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1486"/>
            <a:ext cx="11327084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Unit conversions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/>
              <p:nvPr/>
            </p:nvSpPr>
            <p:spPr>
              <a:xfrm>
                <a:off x="6263594" y="1948609"/>
                <a:ext cx="5063490" cy="3788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Here’s another conversion equation</a:t>
                </a:r>
              </a:p>
              <a:p>
                <a:endParaRPr lang="en-US" sz="2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𝟏𝟎𝟎𝟎</m:t>
                      </m:r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𝒏𝒎</m:t>
                      </m:r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b="1" dirty="0">
                  <a:solidFill>
                    <a:srgbClr val="7030A0"/>
                  </a:solidFill>
                </a:endParaRPr>
              </a:p>
              <a:p>
                <a:r>
                  <a:rPr lang="en-US" sz="2400" dirty="0"/>
                  <a:t>We say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700 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𝑛𝑚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00 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den>
                          </m:f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0.7 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(…)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594" y="1948609"/>
                <a:ext cx="5063490" cy="3788666"/>
              </a:xfrm>
              <a:prstGeom prst="rect">
                <a:avLst/>
              </a:prstGeom>
              <a:blipFill>
                <a:blip r:embed="rId3"/>
                <a:stretch>
                  <a:fillRect l="-1750" t="-1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8597FCB-481C-9244-9543-C1C052D2AECD}"/>
              </a:ext>
            </a:extLst>
          </p:cNvPr>
          <p:cNvGrpSpPr>
            <a:grpSpLocks noChangeAspect="1"/>
          </p:cNvGrpSpPr>
          <p:nvPr/>
        </p:nvGrpSpPr>
        <p:grpSpPr>
          <a:xfrm>
            <a:off x="329090" y="1545304"/>
            <a:ext cx="5191600" cy="3767391"/>
            <a:chOff x="5095321" y="575415"/>
            <a:chExt cx="5952385" cy="50320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171845-DE24-C14A-98FA-9F25116D3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30"/>
            <a:stretch/>
          </p:blipFill>
          <p:spPr>
            <a:xfrm>
              <a:off x="5095321" y="575415"/>
              <a:ext cx="5952385" cy="50320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3D04DD6-B2D3-0541-89B8-3DE1DF01CE49}"/>
                    </a:ext>
                  </a:extLst>
                </p:cNvPr>
                <p:cNvSpPr/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Red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1.8 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3D04DD6-B2D3-0541-89B8-3DE1DF01CE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  <a:blipFill>
                  <a:blip r:embed="rId5"/>
                  <a:stretch>
                    <a:fillRect l="-18229" t="-3947" r="-13542" b="-38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FFCE638-0500-DD4A-9F2F-C8C5AB04FC08}"/>
                    </a:ext>
                  </a:extLst>
                </p:cNvPr>
                <p:cNvSpPr/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Blue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.6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𝑏𝑙𝑢𝑒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FFCE638-0500-DD4A-9F2F-C8C5AB04FC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  <a:blipFill>
                  <a:blip r:embed="rId6"/>
                  <a:stretch>
                    <a:fillRect l="-17708" t="-5333" r="-14062" b="-3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74275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1486"/>
            <a:ext cx="11327084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Unit conversions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/>
              <p:nvPr/>
            </p:nvSpPr>
            <p:spPr>
              <a:xfrm>
                <a:off x="6263594" y="1948609"/>
                <a:ext cx="5063490" cy="3788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Here’s another conversion equation</a:t>
                </a:r>
              </a:p>
              <a:p>
                <a:endParaRPr lang="en-US" sz="2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𝟏𝟎𝟎𝟎</m:t>
                      </m:r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𝒏𝒎</m:t>
                      </m:r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sz="24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b="1" dirty="0">
                  <a:solidFill>
                    <a:srgbClr val="7030A0"/>
                  </a:solidFill>
                </a:endParaRPr>
              </a:p>
              <a:p>
                <a:r>
                  <a:rPr lang="en-US" sz="2400" dirty="0"/>
                  <a:t>We say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700 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𝑛𝑚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00 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den>
                          </m:f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0.7 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2AF2-BB99-2B4B-8EAA-ED3BF680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594" y="1948609"/>
                <a:ext cx="5063490" cy="3788666"/>
              </a:xfrm>
              <a:prstGeom prst="rect">
                <a:avLst/>
              </a:prstGeom>
              <a:blipFill>
                <a:blip r:embed="rId3"/>
                <a:stretch>
                  <a:fillRect l="-1750" t="-1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8597FCB-481C-9244-9543-C1C052D2AECD}"/>
              </a:ext>
            </a:extLst>
          </p:cNvPr>
          <p:cNvGrpSpPr>
            <a:grpSpLocks noChangeAspect="1"/>
          </p:cNvGrpSpPr>
          <p:nvPr/>
        </p:nvGrpSpPr>
        <p:grpSpPr>
          <a:xfrm>
            <a:off x="329090" y="1545304"/>
            <a:ext cx="5191600" cy="3767391"/>
            <a:chOff x="5095321" y="575415"/>
            <a:chExt cx="5952385" cy="50320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171845-DE24-C14A-98FA-9F25116D3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30"/>
            <a:stretch/>
          </p:blipFill>
          <p:spPr>
            <a:xfrm>
              <a:off x="5095321" y="575415"/>
              <a:ext cx="5952385" cy="50320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3D04DD6-B2D3-0541-89B8-3DE1DF01CE49}"/>
                    </a:ext>
                  </a:extLst>
                </p:cNvPr>
                <p:cNvSpPr/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Red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1.8 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3D04DD6-B2D3-0541-89B8-3DE1DF01CE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  <a:blipFill>
                  <a:blip r:embed="rId5"/>
                  <a:stretch>
                    <a:fillRect l="-18229" t="-3947" r="-13542" b="-38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FFCE638-0500-DD4A-9F2F-C8C5AB04FC08}"/>
                    </a:ext>
                  </a:extLst>
                </p:cNvPr>
                <p:cNvSpPr/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Blue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.6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𝑏𝑙𝑢𝑒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FFCE638-0500-DD4A-9F2F-C8C5AB04FC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  <a:blipFill>
                  <a:blip r:embed="rId6"/>
                  <a:stretch>
                    <a:fillRect l="-17708" t="-5333" r="-14062" b="-3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36957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1100</Words>
  <Application>Microsoft Macintosh PowerPoint</Application>
  <PresentationFormat>Widescreen</PresentationFormat>
  <Paragraphs>318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Neshyba</dc:creator>
  <cp:lastModifiedBy>Steven</cp:lastModifiedBy>
  <cp:revision>95</cp:revision>
  <dcterms:created xsi:type="dcterms:W3CDTF">2021-02-21T22:28:34Z</dcterms:created>
  <dcterms:modified xsi:type="dcterms:W3CDTF">2022-02-22T20:12:18Z</dcterms:modified>
</cp:coreProperties>
</file>